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8" r:id="rId5"/>
    <p:sldId id="278" r:id="rId6"/>
    <p:sldId id="276" r:id="rId7"/>
    <p:sldId id="271" r:id="rId8"/>
    <p:sldId id="261" r:id="rId9"/>
    <p:sldId id="270" r:id="rId10"/>
    <p:sldId id="269" r:id="rId11"/>
    <p:sldId id="272" r:id="rId12"/>
    <p:sldId id="273" r:id="rId13"/>
    <p:sldId id="265" r:id="rId14"/>
    <p:sldId id="274" r:id="rId15"/>
    <p:sldId id="275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jpeg>
</file>

<file path=ppt/media/image5.jpeg>
</file>

<file path=ppt/media/image6.png>
</file>

<file path=ppt/media/image7.jp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583E3-5B88-6D77-6796-372080D1A8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F87F7F-0DE7-8796-1573-1F5583DEBD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52030-7B69-44A0-5E65-88EFE8339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EBA706-5A50-6DE6-15B7-FD8D9EC94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30481B-F534-C4F6-6762-760C52952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6342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4D314-8FE6-F161-B925-66C379C8C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C4454D-4618-3D53-3D1E-559F1DBD50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703C0-87DE-E7F3-427C-7615944F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905EC8-8D28-9527-4BE7-445A77A5D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2BBC8-CF6C-AA17-C6D5-625DA2E91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4770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004EAD-6455-D7D2-2E29-2E127AFD13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8936BD-A022-152E-DFB4-D01BBF1AAB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4F1807-522C-8CD8-5886-47FFFAD88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13C552-BA6A-2929-2FD5-3FF25207F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545E60-3865-7B48-FE57-7B9022F63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3014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2F805-4D59-E55C-638A-7A1390A5A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30F-0DB1-3227-8BB2-8BF6EE31A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EFE7BC-150E-9100-293A-65C033F30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BEDAC-B76F-7190-2BA3-80B810D47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6DD999-5EC4-237C-AFE4-04608A2CA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5932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94107-1C3D-09E6-38AF-83409BA08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8FC97-E9E4-5F48-F757-ED09C7CDE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E4105C-AECD-B787-531F-BB3C2740E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F8EE92-B565-4B25-8C06-01EF2A612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3461B-9C16-5E8C-7D1D-D866DCEC0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4834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448A5-6CBA-B25C-8D1F-B6C41A6E3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6DB3F-FB83-C120-3A51-A1C806C31C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CC6E11-40A1-382C-B21A-CB1D11AEC1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39898E-654D-43F0-1341-2EF1F10A1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F87C1A-2600-17D0-B8A3-6020014B5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02DA40-8AF4-C326-7500-65498D1D6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3158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1FFA1-2A2C-041A-6600-A9B40A5AC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A815A2-76DB-00AD-D427-EAF28103A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A326CD-B91B-C72D-782C-B2682EDFAB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D2C701-5B13-C255-E3EE-DC9BD65EC8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191424-5713-1B7F-16A1-DA73EEE936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737616-C274-B1B8-246A-7EAE3411D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74C656-42EC-8D36-642B-32CF09218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854768-74F0-8444-586A-B952B82BE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6073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8D1B5-10EF-DB9F-0657-487E02D03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25D7A0-7EA6-F463-642F-55149E419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93F69C-6C89-C55D-2BD5-9F6AB0149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EBB714-0EA5-9AA1-9F24-F5B968388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3291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2DE199-19FE-880B-3DBE-25A626A93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178922-C7AB-85A4-6A86-FF11B89C5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105F16-2E62-6FF2-225F-7E677C4B9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7432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8FCD5-C4CF-3680-C56B-11BD6D360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4F92E-7308-C1AA-8BB8-37FB440AD6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B6D7ED-1D1F-DA6B-9484-AC098775EA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A37196-2094-2680-775B-3DAA546BD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8A89D0-7ECD-64E4-2EE1-766A65388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AEBE-D743-9AA5-BABE-1888BD4A3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3911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1EA06-76E7-57C1-3CCF-01918B0C7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94BF37-39E8-E792-B859-703FB1AC7A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9CE226-B0A8-B8C1-E37A-66F086536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ADCD9C-A2D6-6CCB-51BF-1A8CD33A8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C38C96-4801-FC56-5D83-2890B92A0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0C26-7D35-40BE-C54B-D05682087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8505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62FDB0-1630-A4D4-F83C-AA6512EFA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323851-2FBF-8E64-A2E7-4CFC5FA0A4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7D9D6-8703-9B85-6ACF-39C8E9CC6C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A7DBE-900D-4D80-91AC-352572E1F0E5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686D9-30FD-7E9E-FC9D-246F03B263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FFD36-D3E3-AAD4-4C0E-EB85C8123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CC7D63-8D31-4A26-9150-6940BBD9AE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6956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E18F6E8B-15ED-43C7-94BA-91549A651C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C16FFDB-230D-670E-FBD4-DE0AAE117739}"/>
              </a:ext>
            </a:extLst>
          </p:cNvPr>
          <p:cNvSpPr txBox="1">
            <a:spLocks/>
          </p:cNvSpPr>
          <p:nvPr/>
        </p:nvSpPr>
        <p:spPr>
          <a:xfrm>
            <a:off x="803499" y="2959492"/>
            <a:ext cx="6244810" cy="27369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4600" b="1" dirty="0"/>
              <a:t>DESAFIO AERNNOVA</a:t>
            </a:r>
            <a:br>
              <a:rPr lang="en-US" sz="4600" b="1" dirty="0"/>
            </a:br>
            <a:r>
              <a:rPr lang="en-US" sz="4600" b="1" i="1" dirty="0"/>
              <a:t>PROJETO INTEGRADOR</a:t>
            </a:r>
            <a:endParaRPr lang="en-US" sz="4600" b="1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04803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B089A89A-1E9C-4761-9DFF-53C275FBF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257770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3462252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5" descr="Uma imagem com texto, sinalizar&#10;&#10;Descrição gerada automaticamente">
            <a:extLst>
              <a:ext uri="{FF2B5EF4-FFF2-40B4-BE49-F238E27FC236}">
                <a16:creationId xmlns:a16="http://schemas.microsoft.com/office/drawing/2014/main" id="{53F1784D-CCB0-C1F0-DE39-FC9064929D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"/>
          <a:stretch/>
        </p:blipFill>
        <p:spPr>
          <a:xfrm>
            <a:off x="7499053" y="3940645"/>
            <a:ext cx="4324849" cy="2082863"/>
          </a:xfrm>
          <a:prstGeom prst="rect">
            <a:avLst/>
          </a:prstGeom>
        </p:spPr>
      </p:pic>
      <p:pic>
        <p:nvPicPr>
          <p:cNvPr id="4" name="Imagem 3" descr="Logotipo, nome da empresa&#10;&#10;Descrição gerada automaticamente">
            <a:extLst>
              <a:ext uri="{FF2B5EF4-FFF2-40B4-BE49-F238E27FC236}">
                <a16:creationId xmlns:a16="http://schemas.microsoft.com/office/drawing/2014/main" id="{BEC26E91-A11B-1411-4C04-AC895E3417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3719" y="332925"/>
            <a:ext cx="4261116" cy="2840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9521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F29C2C85-1492-463C-B805-3FD3FCE93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83D307E-DF68-43F8-97CE-0AAE950A7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71255" y="-1"/>
            <a:ext cx="7649490" cy="5728133"/>
            <a:chOff x="329184" y="1"/>
            <a:chExt cx="524256" cy="5728133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546E3D2-37BF-4528-9851-2B2F628234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28134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52A0C69-DC4E-4FC0-843C-BAA27B3A5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8ED94938-268E-4C0A-A08A-B3980C78B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318045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76850F5-4412-001E-4B1E-1259367771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35" b="5835"/>
          <a:stretch/>
        </p:blipFill>
        <p:spPr>
          <a:xfrm>
            <a:off x="2792771" y="507658"/>
            <a:ext cx="6606457" cy="405561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DEB9EF8-37C9-FD38-7F54-6C714D0A4FFC}"/>
              </a:ext>
            </a:extLst>
          </p:cNvPr>
          <p:cNvSpPr txBox="1"/>
          <p:nvPr/>
        </p:nvSpPr>
        <p:spPr>
          <a:xfrm>
            <a:off x="1057080" y="5420592"/>
            <a:ext cx="10071536" cy="9297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ALÇA DE IÇAMENTO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87690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5B339F4-93B9-4E04-9721-143AD6782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734DDD3-F723-4DD3-8ABE-EC0B2AC87D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22324" y="0"/>
            <a:ext cx="7147352" cy="5777808"/>
            <a:chOff x="329184" y="1"/>
            <a:chExt cx="524256" cy="5777808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7C8EA93-3210-4C62-99E9-153C275E3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EB7D2A2-F448-44D4-938C-DC84CBCB3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1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FCA4DB-36DC-3929-7B75-75BB1DE4C9C3}"/>
              </a:ext>
            </a:extLst>
          </p:cNvPr>
          <p:cNvSpPr txBox="1"/>
          <p:nvPr/>
        </p:nvSpPr>
        <p:spPr>
          <a:xfrm>
            <a:off x="1060232" y="6417747"/>
            <a:ext cx="10071536" cy="9297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APRESENTAÇÃO DO PRODUTO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alça de içamento">
            <a:hlinkClick r:id="" action="ppaction://media"/>
            <a:extLst>
              <a:ext uri="{FF2B5EF4-FFF2-40B4-BE49-F238E27FC236}">
                <a16:creationId xmlns:a16="http://schemas.microsoft.com/office/drawing/2014/main" id="{13671C16-8343-F996-686F-65AA2A7677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4735" b="23634"/>
          <a:stretch/>
        </p:blipFill>
        <p:spPr>
          <a:xfrm>
            <a:off x="1476617" y="734762"/>
            <a:ext cx="9232875" cy="4767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230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Triangle 1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EB9EF8-37C9-FD38-7F54-6C714D0A4FFC}"/>
              </a:ext>
            </a:extLst>
          </p:cNvPr>
          <p:cNvSpPr txBox="1"/>
          <p:nvPr/>
        </p:nvSpPr>
        <p:spPr>
          <a:xfrm>
            <a:off x="1633464" y="1122919"/>
            <a:ext cx="8921672" cy="17133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80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8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F8A4E4C-6703-F1E3-0ADC-9D16CDB69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2294" y="769727"/>
            <a:ext cx="2238687" cy="241968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2A8257C8-B896-860B-39DE-7DD140B60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626" y="769727"/>
            <a:ext cx="2574939" cy="2681122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461AC7A3-DE32-435A-4916-3BBEEEB73788}"/>
              </a:ext>
            </a:extLst>
          </p:cNvPr>
          <p:cNvSpPr txBox="1"/>
          <p:nvPr/>
        </p:nvSpPr>
        <p:spPr>
          <a:xfrm>
            <a:off x="4192172" y="942535"/>
            <a:ext cx="357319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/>
              <a:t>MATERIAIS DO CONJUNTO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230BFCA5-9DFF-2176-D079-51ED572AC992}"/>
              </a:ext>
            </a:extLst>
          </p:cNvPr>
          <p:cNvSpPr txBox="1"/>
          <p:nvPr/>
        </p:nvSpPr>
        <p:spPr>
          <a:xfrm>
            <a:off x="3151163" y="3189415"/>
            <a:ext cx="63023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Cinta para içamento </a:t>
            </a:r>
          </a:p>
          <a:p>
            <a:r>
              <a:rPr lang="pt-BR" sz="2400" dirty="0"/>
              <a:t>Olhal de aço </a:t>
            </a:r>
          </a:p>
          <a:p>
            <a:r>
              <a:rPr lang="pt-BR" sz="2400" dirty="0"/>
              <a:t>Gancho de aço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3AFBFDA1-E1E1-C6E4-18E0-5289933FD1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9412" y="2888729"/>
            <a:ext cx="2070657" cy="284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331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D4FCAF-72CE-7B97-541E-63D148E3ED7B}"/>
              </a:ext>
            </a:extLst>
          </p:cNvPr>
          <p:cNvSpPr txBox="1"/>
          <p:nvPr/>
        </p:nvSpPr>
        <p:spPr>
          <a:xfrm>
            <a:off x="762429" y="580153"/>
            <a:ext cx="104440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+mj-lt"/>
              </a:rPr>
              <a:t>RECOMENDAÇÕES DE SEGURANÇA </a:t>
            </a:r>
          </a:p>
          <a:p>
            <a:endParaRPr lang="pt-BR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3AB3A217-B7BE-A0E1-CACC-266A93EA8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858" y="2005306"/>
            <a:ext cx="7191798" cy="3391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9707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D4FCAF-72CE-7B97-541E-63D148E3ED7B}"/>
              </a:ext>
            </a:extLst>
          </p:cNvPr>
          <p:cNvSpPr txBox="1"/>
          <p:nvPr/>
        </p:nvSpPr>
        <p:spPr>
          <a:xfrm>
            <a:off x="1633464" y="1713911"/>
            <a:ext cx="8921672" cy="17133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600" b="1" dirty="0">
                <a:latin typeface="+mj-lt"/>
                <a:ea typeface="+mj-ea"/>
                <a:cs typeface="+mj-cs"/>
              </a:rPr>
              <a:t>PERGUNTAS ?</a:t>
            </a:r>
            <a:endParaRPr lang="en-US" sz="5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70327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D4FCAF-72CE-7B97-541E-63D148E3ED7B}"/>
              </a:ext>
            </a:extLst>
          </p:cNvPr>
          <p:cNvSpPr txBox="1"/>
          <p:nvPr/>
        </p:nvSpPr>
        <p:spPr>
          <a:xfrm>
            <a:off x="1633464" y="1713911"/>
            <a:ext cx="8921672" cy="17133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600" b="1" dirty="0">
                <a:latin typeface="+mj-lt"/>
                <a:ea typeface="+mj-ea"/>
                <a:cs typeface="+mj-cs"/>
              </a:rPr>
              <a:t>OBRIGADO!</a:t>
            </a:r>
            <a:endParaRPr lang="en-US" sz="56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28431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44125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2"/>
            <a:ext cx="10999072" cy="46185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757D1F-B51D-A4D5-63D3-12E76E5B9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293338"/>
            <a:ext cx="9144000" cy="327459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PROJETO PARA O IÇAMENTO DE </a:t>
            </a:r>
            <a:br>
              <a: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PAINEL ESTRUTURAL DA FUSELAGEM 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54708"/>
            <a:ext cx="11000232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7001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E3BF711F-F9A0-4EA4-B156-A79E9F3624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B83D307E-DF68-43F8-97CE-0AAE950A7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71255" y="-1"/>
            <a:ext cx="7649490" cy="5728133"/>
            <a:chOff x="329184" y="1"/>
            <a:chExt cx="524256" cy="5728133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546E3D2-37BF-4528-9851-2B2F628234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28134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752A0C69-DC4E-4FC0-843C-BAA27B3A5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8ED94938-268E-4C0A-A08A-B3980C78B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318045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E72EF-7252-1E5E-E3B3-797924D14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553" y="5786041"/>
            <a:ext cx="10071536" cy="9297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ctr"/>
            <a:r>
              <a:rPr lang="en-US" sz="5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EQUIPE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8" name="Imagem 37" descr="Mulher de óculos posando para foto&#10;&#10;Descrição gerada automaticamente">
            <a:extLst>
              <a:ext uri="{FF2B5EF4-FFF2-40B4-BE49-F238E27FC236}">
                <a16:creationId xmlns:a16="http://schemas.microsoft.com/office/drawing/2014/main" id="{7155C5CB-F549-F00A-1AB9-6EA824CF1C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442" y="427557"/>
            <a:ext cx="2160000" cy="2160000"/>
          </a:xfrm>
          <a:prstGeom prst="ellipse">
            <a:avLst/>
          </a:prstGeom>
        </p:spPr>
      </p:pic>
      <p:pic>
        <p:nvPicPr>
          <p:cNvPr id="44" name="Imagem 43" descr="Mulher com lenço na floresta&#10;&#10;Descrição gerada automaticamente">
            <a:extLst>
              <a:ext uri="{FF2B5EF4-FFF2-40B4-BE49-F238E27FC236}">
                <a16:creationId xmlns:a16="http://schemas.microsoft.com/office/drawing/2014/main" id="{B4C61B55-1030-536A-88CF-6FBCE17108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232" y="427557"/>
            <a:ext cx="2160000" cy="2160000"/>
          </a:xfrm>
          <a:prstGeom prst="ellipse">
            <a:avLst/>
          </a:prstGeom>
        </p:spPr>
      </p:pic>
      <p:sp>
        <p:nvSpPr>
          <p:cNvPr id="47" name="CaixaDeTexto 46">
            <a:extLst>
              <a:ext uri="{FF2B5EF4-FFF2-40B4-BE49-F238E27FC236}">
                <a16:creationId xmlns:a16="http://schemas.microsoft.com/office/drawing/2014/main" id="{9073A3F6-4A62-480D-6C4F-CCE2499D4104}"/>
              </a:ext>
            </a:extLst>
          </p:cNvPr>
          <p:cNvSpPr txBox="1"/>
          <p:nvPr/>
        </p:nvSpPr>
        <p:spPr>
          <a:xfrm>
            <a:off x="1395126" y="2600787"/>
            <a:ext cx="14902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BRUNA ZAIRE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3F9C16E9-E5FD-0DD5-2907-3F4A7964190F}"/>
              </a:ext>
            </a:extLst>
          </p:cNvPr>
          <p:cNvSpPr txBox="1"/>
          <p:nvPr/>
        </p:nvSpPr>
        <p:spPr>
          <a:xfrm>
            <a:off x="5148521" y="2593557"/>
            <a:ext cx="17576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CÉSAR AUGUSTO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1F6FD161-82F0-00E9-5BE2-64B690C2B058}"/>
              </a:ext>
            </a:extLst>
          </p:cNvPr>
          <p:cNvSpPr txBox="1"/>
          <p:nvPr/>
        </p:nvSpPr>
        <p:spPr>
          <a:xfrm>
            <a:off x="8927796" y="2593556"/>
            <a:ext cx="19732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EVELLYN KAROLINE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C94CCCFD-7D5D-9353-EEB2-21A5D2BD270D}"/>
              </a:ext>
            </a:extLst>
          </p:cNvPr>
          <p:cNvSpPr txBox="1"/>
          <p:nvPr/>
        </p:nvSpPr>
        <p:spPr>
          <a:xfrm>
            <a:off x="3597289" y="5193282"/>
            <a:ext cx="13435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KELVIN JOSÉ</a:t>
            </a:r>
          </a:p>
        </p:txBody>
      </p:sp>
      <p:pic>
        <p:nvPicPr>
          <p:cNvPr id="56" name="Imagem 55" descr="Motor de veículo&#10;&#10;Descrição gerada automaticamente com confiança baixa">
            <a:extLst>
              <a:ext uri="{FF2B5EF4-FFF2-40B4-BE49-F238E27FC236}">
                <a16:creationId xmlns:a16="http://schemas.microsoft.com/office/drawing/2014/main" id="{858E4263-6463-7086-9FD7-5C7B3100E9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9071" y="3018713"/>
            <a:ext cx="2160000" cy="2160000"/>
          </a:xfrm>
          <a:prstGeom prst="ellipse">
            <a:avLst/>
          </a:prstGeom>
        </p:spPr>
      </p:pic>
      <p:sp>
        <p:nvSpPr>
          <p:cNvPr id="57" name="Elipse 56">
            <a:extLst>
              <a:ext uri="{FF2B5EF4-FFF2-40B4-BE49-F238E27FC236}">
                <a16:creationId xmlns:a16="http://schemas.microsoft.com/office/drawing/2014/main" id="{BE85FA69-6227-1C80-E759-74FFA27CA887}"/>
              </a:ext>
            </a:extLst>
          </p:cNvPr>
          <p:cNvSpPr/>
          <p:nvPr/>
        </p:nvSpPr>
        <p:spPr>
          <a:xfrm>
            <a:off x="6435306" y="3018713"/>
            <a:ext cx="2160000" cy="21745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Elipse 57">
            <a:extLst>
              <a:ext uri="{FF2B5EF4-FFF2-40B4-BE49-F238E27FC236}">
                <a16:creationId xmlns:a16="http://schemas.microsoft.com/office/drawing/2014/main" id="{3D462C60-A253-B68D-A600-0B36E9F21129}"/>
              </a:ext>
            </a:extLst>
          </p:cNvPr>
          <p:cNvSpPr/>
          <p:nvPr/>
        </p:nvSpPr>
        <p:spPr>
          <a:xfrm>
            <a:off x="4947337" y="427557"/>
            <a:ext cx="2160000" cy="21745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15759686-9F8E-FA7E-6F23-1822AE13F2FB}"/>
              </a:ext>
            </a:extLst>
          </p:cNvPr>
          <p:cNvSpPr txBox="1"/>
          <p:nvPr/>
        </p:nvSpPr>
        <p:spPr>
          <a:xfrm>
            <a:off x="6658689" y="5201067"/>
            <a:ext cx="17132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RAUL SANTANA 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9DDAC5E-500B-1740-1A0B-6289B1FBF2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853" y="435519"/>
            <a:ext cx="2152539" cy="2160000"/>
          </a:xfrm>
          <a:prstGeom prst="flowChartConnector">
            <a:avLst/>
          </a:prstGeom>
        </p:spPr>
      </p:pic>
      <p:pic>
        <p:nvPicPr>
          <p:cNvPr id="6" name="Imagem 5" descr="Uma imagem contendo Texto&#10;&#10;Descrição gerada automaticamente">
            <a:extLst>
              <a:ext uri="{FF2B5EF4-FFF2-40B4-BE49-F238E27FC236}">
                <a16:creationId xmlns:a16="http://schemas.microsoft.com/office/drawing/2014/main" id="{12E7D09A-FBCB-F997-ADAD-79EE9C8DECA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74" t="21476" r="32760" b="33626"/>
          <a:stretch/>
        </p:blipFill>
        <p:spPr>
          <a:xfrm>
            <a:off x="6275724" y="2962888"/>
            <a:ext cx="2485443" cy="2254506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3561332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DA718D0-4865-4629-8134-44F68D41D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5167ED7-6315-43AB-B1B6-C326D5FD8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F4D8839-FB03-487D-ACC8-8BFEDD4FE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EF75023-9A3B-42FC-B704-61A8F7BE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922919"/>
            <a:ext cx="11111729" cy="54612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BA20F3-5205-07F1-0B30-37B09DBF317B}"/>
              </a:ext>
            </a:extLst>
          </p:cNvPr>
          <p:cNvSpPr txBox="1"/>
          <p:nvPr/>
        </p:nvSpPr>
        <p:spPr>
          <a:xfrm>
            <a:off x="4247929" y="0"/>
            <a:ext cx="36961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dirty="0"/>
              <a:t>CRONOGRAMA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298176B-6D54-E066-2B3D-5E1DE415F0FF}"/>
              </a:ext>
            </a:extLst>
          </p:cNvPr>
          <p:cNvCxnSpPr>
            <a:cxnSpLocks/>
          </p:cNvCxnSpPr>
          <p:nvPr/>
        </p:nvCxnSpPr>
        <p:spPr>
          <a:xfrm>
            <a:off x="579528" y="922919"/>
            <a:ext cx="1111172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3109ABA-7764-1EBF-D3C7-FE694211DFE0}"/>
              </a:ext>
            </a:extLst>
          </p:cNvPr>
          <p:cNvCxnSpPr>
            <a:cxnSpLocks/>
          </p:cNvCxnSpPr>
          <p:nvPr/>
        </p:nvCxnSpPr>
        <p:spPr>
          <a:xfrm flipH="1">
            <a:off x="579528" y="913909"/>
            <a:ext cx="9896" cy="546125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2A7BCAD-9915-6BB3-9DC8-B3E16B1CC179}"/>
              </a:ext>
            </a:extLst>
          </p:cNvPr>
          <p:cNvCxnSpPr>
            <a:cxnSpLocks/>
          </p:cNvCxnSpPr>
          <p:nvPr/>
        </p:nvCxnSpPr>
        <p:spPr>
          <a:xfrm flipH="1">
            <a:off x="11681361" y="913908"/>
            <a:ext cx="9896" cy="546125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5" name="Imagem 14">
            <a:extLst>
              <a:ext uri="{FF2B5EF4-FFF2-40B4-BE49-F238E27FC236}">
                <a16:creationId xmlns:a16="http://schemas.microsoft.com/office/drawing/2014/main" id="{B1B2A3FD-38DC-191B-5912-6A234E48A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939" y="1018220"/>
            <a:ext cx="7771462" cy="5177557"/>
          </a:xfrm>
          <a:prstGeom prst="rect">
            <a:avLst/>
          </a:prstGeom>
        </p:spPr>
      </p:pic>
      <p:cxnSp>
        <p:nvCxnSpPr>
          <p:cNvPr id="18" name="Straight Connector 12">
            <a:extLst>
              <a:ext uri="{FF2B5EF4-FFF2-40B4-BE49-F238E27FC236}">
                <a16:creationId xmlns:a16="http://schemas.microsoft.com/office/drawing/2014/main" id="{BEFFDBB4-3D13-8530-9AC1-56EEE398E957}"/>
              </a:ext>
            </a:extLst>
          </p:cNvPr>
          <p:cNvCxnSpPr>
            <a:cxnSpLocks/>
          </p:cNvCxnSpPr>
          <p:nvPr/>
        </p:nvCxnSpPr>
        <p:spPr>
          <a:xfrm>
            <a:off x="579528" y="6384171"/>
            <a:ext cx="1111172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5187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1DC6ABD-215C-4EA8-A483-CEF5B99AB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2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416432" y="1"/>
            <a:ext cx="2446384" cy="5777808"/>
            <a:chOff x="329184" y="1"/>
            <a:chExt cx="524256" cy="577780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ectangle 14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ectangle 16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6598" y="269324"/>
            <a:ext cx="6116779" cy="62087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64A7118-C5C7-AEE6-B43B-B48A35C16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623" y="1091203"/>
            <a:ext cx="9262753" cy="50945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BA20F3-5205-07F1-0B30-37B09DBF317B}"/>
              </a:ext>
            </a:extLst>
          </p:cNvPr>
          <p:cNvSpPr txBox="1"/>
          <p:nvPr/>
        </p:nvSpPr>
        <p:spPr>
          <a:xfrm>
            <a:off x="3172068" y="0"/>
            <a:ext cx="5283955" cy="10382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CRONOGRAMA</a:t>
            </a:r>
          </a:p>
        </p:txBody>
      </p:sp>
      <p:cxnSp>
        <p:nvCxnSpPr>
          <p:cNvPr id="4" name="Straight Connector 12">
            <a:extLst>
              <a:ext uri="{FF2B5EF4-FFF2-40B4-BE49-F238E27FC236}">
                <a16:creationId xmlns:a16="http://schemas.microsoft.com/office/drawing/2014/main" id="{401B1218-E4F9-6B1E-E0FF-C8B36407BB34}"/>
              </a:ext>
            </a:extLst>
          </p:cNvPr>
          <p:cNvCxnSpPr>
            <a:cxnSpLocks/>
          </p:cNvCxnSpPr>
          <p:nvPr/>
        </p:nvCxnSpPr>
        <p:spPr>
          <a:xfrm>
            <a:off x="1281488" y="922919"/>
            <a:ext cx="9648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16">
            <a:extLst>
              <a:ext uri="{FF2B5EF4-FFF2-40B4-BE49-F238E27FC236}">
                <a16:creationId xmlns:a16="http://schemas.microsoft.com/office/drawing/2014/main" id="{4114D054-85D1-F449-5913-446FCC19B4FD}"/>
              </a:ext>
            </a:extLst>
          </p:cNvPr>
          <p:cNvCxnSpPr>
            <a:cxnSpLocks/>
          </p:cNvCxnSpPr>
          <p:nvPr/>
        </p:nvCxnSpPr>
        <p:spPr>
          <a:xfrm flipH="1">
            <a:off x="1290718" y="913909"/>
            <a:ext cx="9896" cy="546125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24">
            <a:extLst>
              <a:ext uri="{FF2B5EF4-FFF2-40B4-BE49-F238E27FC236}">
                <a16:creationId xmlns:a16="http://schemas.microsoft.com/office/drawing/2014/main" id="{44BBC18B-F36C-1258-C843-8099E71B682B}"/>
              </a:ext>
            </a:extLst>
          </p:cNvPr>
          <p:cNvCxnSpPr>
            <a:cxnSpLocks/>
          </p:cNvCxnSpPr>
          <p:nvPr/>
        </p:nvCxnSpPr>
        <p:spPr>
          <a:xfrm flipH="1">
            <a:off x="10914743" y="913908"/>
            <a:ext cx="9896" cy="546125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2">
            <a:extLst>
              <a:ext uri="{FF2B5EF4-FFF2-40B4-BE49-F238E27FC236}">
                <a16:creationId xmlns:a16="http://schemas.microsoft.com/office/drawing/2014/main" id="{E95765BF-044A-C042-EEF9-B14C2EF95FA0}"/>
              </a:ext>
            </a:extLst>
          </p:cNvPr>
          <p:cNvCxnSpPr>
            <a:cxnSpLocks/>
          </p:cNvCxnSpPr>
          <p:nvPr/>
        </p:nvCxnSpPr>
        <p:spPr>
          <a:xfrm>
            <a:off x="1286106" y="6376994"/>
            <a:ext cx="9648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8572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DA718D0-4865-4629-8134-44F68D41D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5167ED7-6315-43AB-B1B6-C326D5FD8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F4D8839-FB03-487D-ACC8-8BFEDD4FE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EF75023-9A3B-42FC-B704-61A8F7BE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922919"/>
            <a:ext cx="11111729" cy="54612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5FF6729-1E01-9E04-FBE4-72711CC8719B}"/>
              </a:ext>
            </a:extLst>
          </p:cNvPr>
          <p:cNvSpPr/>
          <p:nvPr/>
        </p:nvSpPr>
        <p:spPr>
          <a:xfrm>
            <a:off x="2772310" y="1828308"/>
            <a:ext cx="2818011" cy="3777414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Criação do primeiro esboço em 3D.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pt-BR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Determinação de  critérios.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43E761E-4D2C-ED1B-7992-F20330C137B7}"/>
              </a:ext>
            </a:extLst>
          </p:cNvPr>
          <p:cNvSpPr/>
          <p:nvPr/>
        </p:nvSpPr>
        <p:spPr>
          <a:xfrm>
            <a:off x="6874630" y="1831598"/>
            <a:ext cx="2818011" cy="3777414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Análise ergonômica.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pt-BR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Melhorias e aprimoramento do sistema em 3D.</a:t>
            </a:r>
          </a:p>
          <a:p>
            <a:pPr algn="ctr"/>
            <a:endParaRPr lang="pt-BR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Equipamentos de proteção individual.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BA20F3-5205-07F1-0B30-37B09DBF317B}"/>
              </a:ext>
            </a:extLst>
          </p:cNvPr>
          <p:cNvSpPr txBox="1"/>
          <p:nvPr/>
        </p:nvSpPr>
        <p:spPr>
          <a:xfrm>
            <a:off x="3158041" y="990893"/>
            <a:ext cx="22381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dirty="0"/>
              <a:t>SPRINT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08F337-8D73-0D82-F589-746B840D1CB6}"/>
              </a:ext>
            </a:extLst>
          </p:cNvPr>
          <p:cNvSpPr txBox="1"/>
          <p:nvPr/>
        </p:nvSpPr>
        <p:spPr>
          <a:xfrm>
            <a:off x="7164578" y="990892"/>
            <a:ext cx="22381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dirty="0"/>
              <a:t>SPRINT 2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298176B-6D54-E066-2B3D-5E1DE415F0FF}"/>
              </a:ext>
            </a:extLst>
          </p:cNvPr>
          <p:cNvCxnSpPr>
            <a:cxnSpLocks/>
          </p:cNvCxnSpPr>
          <p:nvPr/>
        </p:nvCxnSpPr>
        <p:spPr>
          <a:xfrm>
            <a:off x="579528" y="922919"/>
            <a:ext cx="1111172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D72978B-8808-C179-A7CB-D218C70D57F9}"/>
              </a:ext>
            </a:extLst>
          </p:cNvPr>
          <p:cNvCxnSpPr>
            <a:cxnSpLocks/>
          </p:cNvCxnSpPr>
          <p:nvPr/>
        </p:nvCxnSpPr>
        <p:spPr>
          <a:xfrm>
            <a:off x="579528" y="6375162"/>
            <a:ext cx="1111172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3109ABA-7764-1EBF-D3C7-FE694211DFE0}"/>
              </a:ext>
            </a:extLst>
          </p:cNvPr>
          <p:cNvCxnSpPr>
            <a:cxnSpLocks/>
          </p:cNvCxnSpPr>
          <p:nvPr/>
        </p:nvCxnSpPr>
        <p:spPr>
          <a:xfrm flipH="1">
            <a:off x="579528" y="913909"/>
            <a:ext cx="9896" cy="546125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2A7BCAD-9915-6BB3-9DC8-B3E16B1CC179}"/>
              </a:ext>
            </a:extLst>
          </p:cNvPr>
          <p:cNvCxnSpPr>
            <a:cxnSpLocks/>
          </p:cNvCxnSpPr>
          <p:nvPr/>
        </p:nvCxnSpPr>
        <p:spPr>
          <a:xfrm flipH="1">
            <a:off x="11681361" y="913908"/>
            <a:ext cx="9896" cy="546125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4107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0">
            <a:extLst>
              <a:ext uri="{FF2B5EF4-FFF2-40B4-BE49-F238E27FC236}">
                <a16:creationId xmlns:a16="http://schemas.microsoft.com/office/drawing/2014/main" id="{17A7F34E-D418-47E2-9F86-2C45BBC31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Right Triangle 12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09DBBDCB-5A22-D4F7-CBFB-052821966D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6" t="1964" r="2414" b="2312"/>
          <a:stretch/>
        </p:blipFill>
        <p:spPr>
          <a:xfrm>
            <a:off x="1675546" y="699051"/>
            <a:ext cx="8839200" cy="545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292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D55CA618-78A6-47F6-B865-E9315164F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83D307E-DF68-43F8-97CE-0AAE950A7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71255" y="-1"/>
            <a:ext cx="7649490" cy="5728133"/>
            <a:chOff x="329184" y="1"/>
            <a:chExt cx="524256" cy="5728133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546E3D2-37BF-4528-9851-2B2F628234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28134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52A0C69-DC4E-4FC0-843C-BAA27B3A5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8ED94938-268E-4C0A-A08A-B3980C78B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318045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97ECF1-DB5B-0DAC-8DDD-5E4522933340}"/>
              </a:ext>
            </a:extLst>
          </p:cNvPr>
          <p:cNvSpPr txBox="1"/>
          <p:nvPr/>
        </p:nvSpPr>
        <p:spPr>
          <a:xfrm>
            <a:off x="1057080" y="5539251"/>
            <a:ext cx="10071536" cy="9297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 b="1" dirty="0">
                <a:latin typeface="+mj-lt"/>
                <a:ea typeface="+mj-ea"/>
                <a:cs typeface="+mj-cs"/>
              </a:rPr>
              <a:t>APRESENTAÇÃO DO PRODUTO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5200" dirty="0">
              <a:latin typeface="+mj-lt"/>
              <a:ea typeface="+mj-ea"/>
              <a:cs typeface="+mj-cs"/>
            </a:endParaRPr>
          </a:p>
        </p:txBody>
      </p:sp>
      <p:pic>
        <p:nvPicPr>
          <p:cNvPr id="7" name="Imagem 4">
            <a:extLst>
              <a:ext uri="{FF2B5EF4-FFF2-40B4-BE49-F238E27FC236}">
                <a16:creationId xmlns:a16="http://schemas.microsoft.com/office/drawing/2014/main" id="{66BB5AF3-30EE-110F-2020-183E086DE0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98" r="4" b="4"/>
          <a:stretch/>
        </p:blipFill>
        <p:spPr>
          <a:xfrm>
            <a:off x="612861" y="1180578"/>
            <a:ext cx="5483139" cy="3217761"/>
          </a:xfrm>
          <a:prstGeom prst="rect">
            <a:avLst/>
          </a:prstGeom>
        </p:spPr>
      </p:pic>
      <p:pic>
        <p:nvPicPr>
          <p:cNvPr id="9" name="Imagem 5" descr="Uma imagem com grua, transporte&#10;&#10;Descrição gerada automaticamente">
            <a:extLst>
              <a:ext uri="{FF2B5EF4-FFF2-40B4-BE49-F238E27FC236}">
                <a16:creationId xmlns:a16="http://schemas.microsoft.com/office/drawing/2014/main" id="{AAE45DDA-FA9A-1971-E492-B682AC3BEF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411" r="4" b="4"/>
          <a:stretch/>
        </p:blipFill>
        <p:spPr>
          <a:xfrm>
            <a:off x="6143707" y="1182833"/>
            <a:ext cx="5479328" cy="321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409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29C2C85-1492-463C-B805-3FD3FCE93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83D307E-DF68-43F8-97CE-0AAE950A7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71255" y="-1"/>
            <a:ext cx="7649490" cy="5728133"/>
            <a:chOff x="329184" y="1"/>
            <a:chExt cx="524256" cy="5728133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546E3D2-37BF-4528-9851-2B2F628234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28134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52A0C69-DC4E-4FC0-843C-BAA27B3A5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8ED94938-268E-4C0A-A08A-B3980C78B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318045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97ECF1-DB5B-0DAC-8DDD-5E4522933340}"/>
              </a:ext>
            </a:extLst>
          </p:cNvPr>
          <p:cNvSpPr txBox="1"/>
          <p:nvPr/>
        </p:nvSpPr>
        <p:spPr>
          <a:xfrm>
            <a:off x="1057080" y="5420592"/>
            <a:ext cx="10071536" cy="9297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latin typeface="+mj-lt"/>
                <a:ea typeface="+mj-ea"/>
                <a:cs typeface="+mj-cs"/>
              </a:rPr>
              <a:t>ALÇA DE IÇAMENTO</a:t>
            </a:r>
            <a:endParaRPr lang="en-US" sz="4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411D4B-E16C-157E-F178-8504FEF815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8" r="3618"/>
          <a:stretch/>
        </p:blipFill>
        <p:spPr>
          <a:xfrm>
            <a:off x="2759926" y="671394"/>
            <a:ext cx="6665844" cy="3980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293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90</Words>
  <Application>Microsoft Office PowerPoint</Application>
  <PresentationFormat>Widescreen</PresentationFormat>
  <Paragraphs>31</Paragraphs>
  <Slides>15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Apresentação do PowerPoint</vt:lpstr>
      <vt:lpstr>PROJETO PARA O IÇAMENTO DE  PAINEL ESTRUTURAL DA FUSELAGEM </vt:lpstr>
      <vt:lpstr>EQUIPE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Embraer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EVELLYN KAROLINE DA SILVA BRITO</dc:creator>
  <cp:lastModifiedBy>RAUL SILVA SANTANA</cp:lastModifiedBy>
  <cp:revision>16</cp:revision>
  <dcterms:created xsi:type="dcterms:W3CDTF">2023-05-13T20:07:11Z</dcterms:created>
  <dcterms:modified xsi:type="dcterms:W3CDTF">2023-06-01T21:26:19Z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d0459ad-4eb7-43ee-b2e0-a4f39d08f16c_Enabled">
    <vt:lpwstr>true</vt:lpwstr>
  </property>
  <property fmtid="{D5CDD505-2E9C-101B-9397-08002B2CF9AE}" pid="3" name="MSIP_Label_ad0459ad-4eb7-43ee-b2e0-a4f39d08f16c_SetDate">
    <vt:lpwstr>2023-05-13T20:19:49Z</vt:lpwstr>
  </property>
  <property fmtid="{D5CDD505-2E9C-101B-9397-08002B2CF9AE}" pid="4" name="MSIP_Label_ad0459ad-4eb7-43ee-b2e0-a4f39d08f16c_Method">
    <vt:lpwstr>Standard</vt:lpwstr>
  </property>
  <property fmtid="{D5CDD505-2E9C-101B-9397-08002B2CF9AE}" pid="5" name="MSIP_Label_ad0459ad-4eb7-43ee-b2e0-a4f39d08f16c_Name">
    <vt:lpwstr>Private</vt:lpwstr>
  </property>
  <property fmtid="{D5CDD505-2E9C-101B-9397-08002B2CF9AE}" pid="6" name="MSIP_Label_ad0459ad-4eb7-43ee-b2e0-a4f39d08f16c_SiteId">
    <vt:lpwstr>1b5ba8a2-315d-45ce-959a-42b748c01de7</vt:lpwstr>
  </property>
  <property fmtid="{D5CDD505-2E9C-101B-9397-08002B2CF9AE}" pid="7" name="MSIP_Label_ad0459ad-4eb7-43ee-b2e0-a4f39d08f16c_ActionId">
    <vt:lpwstr>e72978c7-e4fb-4a33-baf4-81afdf41d7d5</vt:lpwstr>
  </property>
  <property fmtid="{D5CDD505-2E9C-101B-9397-08002B2CF9AE}" pid="8" name="MSIP_Label_ad0459ad-4eb7-43ee-b2e0-a4f39d08f16c_ContentBits">
    <vt:lpwstr>0</vt:lpwstr>
  </property>
</Properties>
</file>

<file path=docProps/thumbnail.jpeg>
</file>